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69" r:id="rId6"/>
    <p:sldId id="257" r:id="rId7"/>
    <p:sldId id="276" r:id="rId8"/>
    <p:sldId id="277" r:id="rId9"/>
    <p:sldId id="278" r:id="rId10"/>
    <p:sldId id="279" r:id="rId11"/>
    <p:sldId id="280" r:id="rId12"/>
    <p:sldId id="281" r:id="rId13"/>
    <p:sldId id="283" r:id="rId14"/>
    <p:sldId id="282" r:id="rId15"/>
    <p:sldId id="284" r:id="rId16"/>
    <p:sldId id="287" r:id="rId17"/>
    <p:sldId id="288" r:id="rId18"/>
    <p:sldId id="289" r:id="rId19"/>
    <p:sldId id="290" r:id="rId20"/>
    <p:sldId id="293" r:id="rId21"/>
    <p:sldId id="294" r:id="rId22"/>
    <p:sldId id="285" r:id="rId23"/>
    <p:sldId id="291" r:id="rId24"/>
    <p:sldId id="286" r:id="rId25"/>
    <p:sldId id="29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88510" autoAdjust="0"/>
  </p:normalViewPr>
  <p:slideViewPr>
    <p:cSldViewPr snapToGrid="0" showGuides="1">
      <p:cViewPr varScale="1">
        <p:scale>
          <a:sx n="88" d="100"/>
          <a:sy n="88" d="100"/>
        </p:scale>
        <p:origin x="494" y="86"/>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9/21/2023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9/21/2023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illustrated by the examples of social media and genetic sequencing, individuals and organizations both derive benefits from analysis of ever-larger and more complex datasets that require increasingly powerful analytical capabilities</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8</a:t>
            </a:fld>
            <a:endParaRPr lang="en-US"/>
          </a:p>
        </p:txBody>
      </p:sp>
    </p:spTree>
    <p:extLst>
      <p:ext uri="{BB962C8B-B14F-4D97-AF65-F5344CB8AC3E}">
        <p14:creationId xmlns:p14="http://schemas.microsoft.com/office/powerpoint/2010/main" val="46455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12</a:t>
            </a:fld>
            <a:endParaRPr lang="en-US"/>
          </a:p>
        </p:txBody>
      </p:sp>
    </p:spTree>
    <p:extLst>
      <p:ext uri="{BB962C8B-B14F-4D97-AF65-F5344CB8AC3E}">
        <p14:creationId xmlns:p14="http://schemas.microsoft.com/office/powerpoint/2010/main" val="262266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BI tends to provide reports, dashboards, and queries on business questions for the current period or in the past. BI systems make it easy to answer questions related to</a:t>
            </a:r>
          </a:p>
          <a:p>
            <a:r>
              <a:rPr lang="en-US" sz="1200" b="0" i="0" u="none" strike="noStrike" kern="1200" baseline="0" dirty="0">
                <a:solidFill>
                  <a:schemeClr val="tx1"/>
                </a:solidFill>
                <a:latin typeface="+mn-lt"/>
                <a:ea typeface="+mn-ea"/>
                <a:cs typeface="+mn-cs"/>
              </a:rPr>
              <a:t>quarter-to-date revenue, progress toward quarterly targets, and understand how much of a given product was sold in a prior quarter or year. These questions tend to be closed-ended and explain current or past behavior, typically by aggregating historical data and grouping it in some way. BI provides hindsight and some insight and generally answers questions related to “when” and “where” events occurred.</a:t>
            </a:r>
          </a:p>
          <a:p>
            <a:r>
              <a:rPr lang="en-US" sz="1200" b="0" i="0" u="none" strike="noStrike" kern="1200" baseline="0" dirty="0">
                <a:solidFill>
                  <a:schemeClr val="tx1"/>
                </a:solidFill>
                <a:latin typeface="+mn-lt"/>
                <a:ea typeface="+mn-ea"/>
                <a:cs typeface="+mn-cs"/>
              </a:rPr>
              <a:t>2) Data Science tends to use disaggregated data in a more forward-looking, exploratory way, focusing on analyzing the present and enabling informed decisions about the future. Rather than aggregating historical data to look at how many of a given product sold in the previous quarter, a team may employ Data Science techniques such as time series analysis, further discussed in Chapter 8, “Advanced Analytical Theory and Methods: Time Series Analysis,” to forecast future product sales and revenue more</a:t>
            </a:r>
          </a:p>
          <a:p>
            <a:r>
              <a:rPr lang="en-US" sz="1200" b="0" i="0" u="none" strike="noStrike" kern="1200" baseline="0" dirty="0">
                <a:solidFill>
                  <a:schemeClr val="tx1"/>
                </a:solidFill>
                <a:latin typeface="+mn-lt"/>
                <a:ea typeface="+mn-ea"/>
                <a:cs typeface="+mn-cs"/>
              </a:rPr>
              <a:t>accurately than extending a simple trend line</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15</a:t>
            </a:fld>
            <a:endParaRPr lang="en-US"/>
          </a:p>
        </p:txBody>
      </p:sp>
    </p:spTree>
    <p:extLst>
      <p:ext uri="{BB962C8B-B14F-4D97-AF65-F5344CB8AC3E}">
        <p14:creationId xmlns:p14="http://schemas.microsoft.com/office/powerpoint/2010/main" val="3788919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baseline="0" dirty="0">
                <a:solidFill>
                  <a:schemeClr val="tx1"/>
                </a:solidFill>
                <a:latin typeface="+mn-lt"/>
                <a:ea typeface="+mn-ea"/>
                <a:cs typeface="+mn-cs"/>
              </a:rPr>
              <a:t>1) For data sources to be loaded into the data warehouse, data needs to be well understood, structured, and normalized with the appropriate data type definitions. Although this kind of centralization enables security, backup, and failover of highly critical data, it also means that data typically must go through significant preprocessing and checkpoints before it can enter this sort  of controlled environment, which does not lend itself to data exploration and iterative analytics.</a:t>
            </a:r>
          </a:p>
          <a:p>
            <a:r>
              <a:rPr lang="en-US" sz="1200" b="0" i="0" u="none" strike="noStrike" kern="1200" baseline="0" dirty="0">
                <a:solidFill>
                  <a:schemeClr val="tx1"/>
                </a:solidFill>
                <a:latin typeface="+mn-lt"/>
                <a:ea typeface="+mn-ea"/>
                <a:cs typeface="+mn-cs"/>
              </a:rPr>
              <a:t>2) As a result of this level of control on the EDW, additional local systems may emerge in the form of departmental warehouses and local data marts that business users create to accommodate their need for flexible analysis. These local data marts may not have the same constraints for security and structure as the main EDW and allow users to do some level of more in-depth analysis. However, these one-off systems reside in isolation, often are not synchronized or integrated with other data stores, and may not be backed up.</a:t>
            </a:r>
          </a:p>
          <a:p>
            <a:r>
              <a:rPr lang="en-US" sz="1200" b="0" i="0" u="none" strike="noStrike" kern="1200" baseline="0" dirty="0">
                <a:solidFill>
                  <a:schemeClr val="tx1"/>
                </a:solidFill>
                <a:latin typeface="+mn-lt"/>
                <a:ea typeface="+mn-ea"/>
                <a:cs typeface="+mn-cs"/>
              </a:rPr>
              <a:t>3) Once in the data warehouse, data is read by additional applications across the enterprise for BI and reporting purposes. These are high-priority operational processes getting critical data feeds from the data warehouses and repositories.</a:t>
            </a:r>
          </a:p>
          <a:p>
            <a:r>
              <a:rPr lang="en-US" sz="1200" b="0" i="0" u="none" strike="noStrike" kern="1200" baseline="0" dirty="0">
                <a:solidFill>
                  <a:schemeClr val="tx1"/>
                </a:solidFill>
                <a:latin typeface="+mn-lt"/>
                <a:ea typeface="+mn-ea"/>
                <a:cs typeface="+mn-cs"/>
              </a:rPr>
              <a:t>4) At the end of this workflow, analysts get data provisioned for their downstream analytics. Because users generally are not allowed to run custom or intensive analytics on production databases, analysts create data extracts from the EDW to analyze data offline in R or other local analytical tools. Many times these tools are limited to in-memory analytics on desktops analyzing samples of data, rather than the entire population of a dataset. Because these analyses are based on data extracts, they reside in a separate location, and the results of the analysis—and any insights on the quality of the data or anomalies—rarely are fed back into the main data repository.</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16</a:t>
            </a:fld>
            <a:endParaRPr lang="en-US"/>
          </a:p>
        </p:txBody>
      </p:sp>
    </p:spTree>
    <p:extLst>
      <p:ext uri="{BB962C8B-B14F-4D97-AF65-F5344CB8AC3E}">
        <p14:creationId xmlns:p14="http://schemas.microsoft.com/office/powerpoint/2010/main" val="414300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Data devices [shown in the (1) section of Figure 1-11] and the “</a:t>
            </a:r>
            <a:r>
              <a:rPr lang="en-US" sz="1200" b="0" i="0" u="none" strike="noStrike" kern="1200" baseline="0" dirty="0" err="1">
                <a:solidFill>
                  <a:schemeClr val="tx1"/>
                </a:solidFill>
                <a:latin typeface="+mn-lt"/>
                <a:ea typeface="+mn-ea"/>
                <a:cs typeface="+mn-cs"/>
              </a:rPr>
              <a:t>Sensornet</a:t>
            </a:r>
            <a:r>
              <a:rPr lang="en-US" sz="1200" b="0" i="0" u="none" strike="noStrike" kern="1200" baseline="0" dirty="0">
                <a:solidFill>
                  <a:schemeClr val="tx1"/>
                </a:solidFill>
                <a:latin typeface="+mn-lt"/>
                <a:ea typeface="+mn-ea"/>
                <a:cs typeface="+mn-cs"/>
              </a:rPr>
              <a:t>” gather data from multiple locations and continuously generate new data about this data. For each gigabyte of new data created, an additional petabyte of data is created about that data</a:t>
            </a:r>
          </a:p>
          <a:p>
            <a:r>
              <a:rPr lang="en-US" sz="1200" b="0" i="0" u="none" strike="noStrike" kern="1200" baseline="0" dirty="0">
                <a:solidFill>
                  <a:schemeClr val="tx1"/>
                </a:solidFill>
                <a:latin typeface="+mn-lt"/>
                <a:ea typeface="+mn-ea"/>
                <a:cs typeface="+mn-cs"/>
              </a:rPr>
              <a:t>2) Data aggregators (the dark gray ovals in Figure 1-11, marked as (3)) make sense of the data collected from the various entities from the “</a:t>
            </a:r>
            <a:r>
              <a:rPr lang="en-US" sz="1200" b="0" i="0" u="none" strike="noStrike" kern="1200" baseline="0" dirty="0" err="1">
                <a:solidFill>
                  <a:schemeClr val="tx1"/>
                </a:solidFill>
                <a:latin typeface="+mn-lt"/>
                <a:ea typeface="+mn-ea"/>
                <a:cs typeface="+mn-cs"/>
              </a:rPr>
              <a:t>SensorNet</a:t>
            </a:r>
            <a:r>
              <a:rPr lang="en-US" sz="1200" b="0" i="0" u="none" strike="noStrike" kern="1200" baseline="0" dirty="0">
                <a:solidFill>
                  <a:schemeClr val="tx1"/>
                </a:solidFill>
                <a:latin typeface="+mn-lt"/>
                <a:ea typeface="+mn-ea"/>
                <a:cs typeface="+mn-cs"/>
              </a:rPr>
              <a:t>” or the “Internet of Things.” These organizations compile data from the devices and usage patterns collected by government agencies, retail stores, and websites</a:t>
            </a:r>
          </a:p>
          <a:p>
            <a:r>
              <a:rPr lang="en-US" sz="1200" b="0" i="0" u="none" strike="noStrike" kern="1200" baseline="0" dirty="0">
                <a:solidFill>
                  <a:schemeClr val="tx1"/>
                </a:solidFill>
                <a:latin typeface="+mn-lt"/>
                <a:ea typeface="+mn-ea"/>
                <a:cs typeface="+mn-cs"/>
              </a:rPr>
              <a:t>3) Data users and buyers are denoted by (4) in Figure 1-11. These groups directly benefit from the data collected and aggregated by others within the data value chain.</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18</a:t>
            </a:fld>
            <a:endParaRPr lang="en-US"/>
          </a:p>
        </p:txBody>
      </p:sp>
    </p:spTree>
    <p:extLst>
      <p:ext uri="{BB962C8B-B14F-4D97-AF65-F5344CB8AC3E}">
        <p14:creationId xmlns:p14="http://schemas.microsoft.com/office/powerpoint/2010/main" val="18980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Deep Analytical Talent— is technically savvy, with strong analytical skills. Members possess a combination of skills to handle raw, unstructured data and to apply complex analytical techniques at massive scales. This group has advanced training in quantitative disciplines, such as mathematics, statistics, and machine learning</a:t>
            </a:r>
          </a:p>
          <a:p>
            <a:r>
              <a:rPr lang="en-US" sz="1200" b="0" i="0" u="none" strike="noStrike" kern="1200" baseline="0" dirty="0">
                <a:solidFill>
                  <a:schemeClr val="tx1"/>
                </a:solidFill>
                <a:latin typeface="+mn-lt"/>
                <a:ea typeface="+mn-ea"/>
                <a:cs typeface="+mn-cs"/>
              </a:rPr>
              <a:t>2) Data savvy professionals :include financial analysts, market research analysts, life scientists, operations managers, and business and functional managers.</a:t>
            </a:r>
          </a:p>
          <a:p>
            <a:r>
              <a:rPr lang="en-US" sz="1200" b="0" i="0" u="none" strike="noStrike" kern="1200" baseline="0" dirty="0">
                <a:solidFill>
                  <a:schemeClr val="tx1"/>
                </a:solidFill>
                <a:latin typeface="+mn-lt"/>
                <a:ea typeface="+mn-ea"/>
                <a:cs typeface="+mn-cs"/>
              </a:rPr>
              <a:t>3) Technology and Data Enablers. This group represents people providing technical expertise to support analytical projects, such as provisioning and  administrating analytical sandboxes, and managing large-scale data architectures that enable widespread analytics within companies and other organizations.</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19</a:t>
            </a:fld>
            <a:endParaRPr lang="en-US"/>
          </a:p>
        </p:txBody>
      </p:sp>
    </p:spTree>
    <p:extLst>
      <p:ext uri="{BB962C8B-B14F-4D97-AF65-F5344CB8AC3E}">
        <p14:creationId xmlns:p14="http://schemas.microsoft.com/office/powerpoint/2010/main" val="93235780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9/21/2023</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pic>
        <p:nvPicPr>
          <p:cNvPr id="13" name="Picture 12">
            <a:extLst>
              <a:ext uri="{FF2B5EF4-FFF2-40B4-BE49-F238E27FC236}">
                <a16:creationId xmlns:a16="http://schemas.microsoft.com/office/drawing/2014/main" id="{4A43E71D-B291-116D-7DEE-76170398FCC2}"/>
              </a:ext>
            </a:extLst>
          </p:cNvPr>
          <p:cNvPicPr>
            <a:picLocks noChangeAspect="1"/>
          </p:cNvPicPr>
          <p:nvPr userDrawn="1"/>
        </p:nvPicPr>
        <p:blipFill>
          <a:blip r:embed="rId4"/>
          <a:stretch>
            <a:fillRect/>
          </a:stretch>
        </p:blipFill>
        <p:spPr>
          <a:xfrm>
            <a:off x="0" y="5860"/>
            <a:ext cx="1552792" cy="733527"/>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9/21/2023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pic>
        <p:nvPicPr>
          <p:cNvPr id="8" name="Picture 1">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2"/>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7" name="Picture 1">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2"/>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1pPr>
              <a:defRPr sz="2400" baseline="0"/>
            </a:lvl1pPr>
            <a:lvl2pPr marL="685800" indent="-228600">
              <a:buFont typeface="Courier New" panose="02070309020205020404" pitchFamily="49" charset="0"/>
              <a:buChar char="o"/>
              <a:defRPr sz="2000" baseline="0"/>
            </a:lvl2pPr>
            <a:lvl3pPr marL="1143000" indent="-228600">
              <a:buFont typeface="Wingdings" panose="05000000000000000000" pitchFamily="2" charset="2"/>
              <a:buChar char="v"/>
              <a:defRPr/>
            </a:lvl3pPr>
            <a:lvl4pPr marL="1600200" indent="-228600">
              <a:buFont typeface="Wingdings" panose="05000000000000000000" pitchFamily="2" charset="2"/>
              <a:buChar char="ü"/>
              <a:defRPr/>
            </a:lvl4pPr>
            <a:lvl5pPr marL="2057400" indent="-22860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dirty="0"/>
              <a:t>Click to edit Master title style</a:t>
            </a:r>
            <a:endParaRPr dirty="0"/>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69125"/>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4" name="Picture 3">
            <a:extLst>
              <a:ext uri="{FF2B5EF4-FFF2-40B4-BE49-F238E27FC236}">
                <a16:creationId xmlns:a16="http://schemas.microsoft.com/office/drawing/2014/main" id="{02969D9D-40DC-6FB2-BDA6-1C420221AEEA}"/>
              </a:ext>
            </a:extLst>
          </p:cNvPr>
          <p:cNvPicPr>
            <a:picLocks noChangeAspect="1"/>
          </p:cNvPicPr>
          <p:nvPr userDrawn="1"/>
        </p:nvPicPr>
        <p:blipFill>
          <a:blip r:embed="rId4"/>
          <a:stretch>
            <a:fillRect/>
          </a:stretch>
        </p:blipFill>
        <p:spPr>
          <a:xfrm>
            <a:off x="43543" y="48507"/>
            <a:ext cx="1533739" cy="771633"/>
          </a:xfrm>
          <a:prstGeom prst="rect">
            <a:avLst/>
          </a:prstGeom>
        </p:spPr>
      </p:pic>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9/21/2023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9/21/2023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pic>
        <p:nvPicPr>
          <p:cNvPr id="10" name="Picture 1">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2"/>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9/21/2023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pic>
        <p:nvPicPr>
          <p:cNvPr id="6" name="Picture 1">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2"/>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9/21/2023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pic>
        <p:nvPicPr>
          <p:cNvPr id="5" name="Picture 1">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2"/>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9/21/2023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pic>
        <p:nvPicPr>
          <p:cNvPr id="8" name="Picture 1">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2"/>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9/21/2023</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21CB9531-E981-F964-FA12-5076434C53E7}"/>
              </a:ext>
            </a:extLst>
          </p:cNvPr>
          <p:cNvPicPr>
            <a:picLocks noChangeAspect="1"/>
          </p:cNvPicPr>
          <p:nvPr userDrawn="1"/>
        </p:nvPicPr>
        <p:blipFill>
          <a:blip r:embed="rId14"/>
          <a:stretch>
            <a:fillRect/>
          </a:stretch>
        </p:blipFill>
        <p:spPr>
          <a:xfrm>
            <a:off x="0" y="-8706"/>
            <a:ext cx="1657581" cy="743054"/>
          </a:xfrm>
          <a:prstGeom prst="rect">
            <a:avLst/>
          </a:prstGeom>
        </p:spPr>
      </p:pic>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en-US" b="1" dirty="0"/>
              <a:t>INTRODUCTION TO BIG DATA ANALYTICS</a:t>
            </a:r>
            <a:endParaRPr lang="en-US" dirty="0"/>
          </a:p>
        </p:txBody>
      </p:sp>
      <p:sp>
        <p:nvSpPr>
          <p:cNvPr id="7" name="Subtitle 6"/>
          <p:cNvSpPr>
            <a:spLocks noGrp="1"/>
          </p:cNvSpPr>
          <p:nvPr>
            <p:ph type="subTitle" idx="1"/>
          </p:nvPr>
        </p:nvSpPr>
        <p:spPr/>
        <p:txBody>
          <a:bodyPr/>
          <a:lstStyle/>
          <a:p>
            <a:r>
              <a:rPr lang="en-US" dirty="0"/>
              <a:t>Author : FU</a:t>
            </a:r>
          </a:p>
          <a:p>
            <a:r>
              <a:rPr lang="en-US" dirty="0"/>
              <a:t>Date   : Mar-2022</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1.1 Data Structures – Data types</a:t>
            </a:r>
          </a:p>
        </p:txBody>
      </p:sp>
      <p:sp>
        <p:nvSpPr>
          <p:cNvPr id="3" name="Content Placeholder 2"/>
          <p:cNvSpPr>
            <a:spLocks noGrp="1"/>
          </p:cNvSpPr>
          <p:nvPr>
            <p:ph idx="1"/>
          </p:nvPr>
        </p:nvSpPr>
        <p:spPr/>
        <p:txBody>
          <a:bodyPr>
            <a:normAutofit/>
          </a:bodyPr>
          <a:lstStyle/>
          <a:p>
            <a:r>
              <a:rPr lang="en-US" b="1" dirty="0"/>
              <a:t>Structured data</a:t>
            </a:r>
            <a:r>
              <a:rPr lang="en-US" dirty="0"/>
              <a:t>: Data containing a defined data type, format, and structure</a:t>
            </a:r>
          </a:p>
          <a:p>
            <a:r>
              <a:rPr lang="en-US" b="1" dirty="0"/>
              <a:t>Semi-structured data</a:t>
            </a:r>
            <a:r>
              <a:rPr lang="en-US" dirty="0"/>
              <a:t>: Textual data files with a discernible pattern that enables parsing (such as Extensible Markup Language [XML] data files that are self-describing and defined by an XML schema)</a:t>
            </a:r>
          </a:p>
          <a:p>
            <a:r>
              <a:rPr lang="en-US" b="1" dirty="0"/>
              <a:t>Quasi-structured data</a:t>
            </a:r>
            <a:r>
              <a:rPr lang="en-US" dirty="0"/>
              <a:t>: Textual data with erratic data formats that can be formatted with effort, tools, and time (for instance, web clickstream data that may contain inconsistencies in data values and formats)</a:t>
            </a:r>
          </a:p>
          <a:p>
            <a:r>
              <a:rPr lang="en-US" b="1" dirty="0"/>
              <a:t>Unstructured data</a:t>
            </a:r>
            <a:r>
              <a:rPr lang="en-US" dirty="0"/>
              <a:t>: Data that has no inherent structure, which may include text documents, PDFs, images, and video</a:t>
            </a:r>
          </a:p>
        </p:txBody>
      </p:sp>
    </p:spTree>
    <p:extLst>
      <p:ext uri="{BB962C8B-B14F-4D97-AF65-F5344CB8AC3E}">
        <p14:creationId xmlns:p14="http://schemas.microsoft.com/office/powerpoint/2010/main" val="263027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1.2 Analyst Perspective on Data Repositories</a:t>
            </a:r>
            <a:endParaRPr lang="en-US" dirty="0"/>
          </a:p>
        </p:txBody>
      </p:sp>
      <p:sp>
        <p:nvSpPr>
          <p:cNvPr id="3" name="Content Placeholder 2"/>
          <p:cNvSpPr>
            <a:spLocks noGrp="1"/>
          </p:cNvSpPr>
          <p:nvPr>
            <p:ph idx="1"/>
          </p:nvPr>
        </p:nvSpPr>
        <p:spPr/>
        <p:txBody>
          <a:bodyPr/>
          <a:lstStyle/>
          <a:p>
            <a:endParaRPr lang="en-US"/>
          </a:p>
        </p:txBody>
      </p:sp>
      <p:grpSp>
        <p:nvGrpSpPr>
          <p:cNvPr id="7" name="Group 6"/>
          <p:cNvGrpSpPr/>
          <p:nvPr/>
        </p:nvGrpSpPr>
        <p:grpSpPr>
          <a:xfrm>
            <a:off x="1104899" y="1322886"/>
            <a:ext cx="8249801" cy="5398678"/>
            <a:chOff x="1104899" y="1322886"/>
            <a:chExt cx="8249801" cy="5398678"/>
          </a:xfrm>
        </p:grpSpPr>
        <p:pic>
          <p:nvPicPr>
            <p:cNvPr id="4" name="Picture 3"/>
            <p:cNvPicPr>
              <a:picLocks noChangeAspect="1"/>
            </p:cNvPicPr>
            <p:nvPr/>
          </p:nvPicPr>
          <p:blipFill>
            <a:blip r:embed="rId2"/>
            <a:stretch>
              <a:fillRect/>
            </a:stretch>
          </p:blipFill>
          <p:spPr>
            <a:xfrm>
              <a:off x="1104899" y="1322886"/>
              <a:ext cx="8249801" cy="1905266"/>
            </a:xfrm>
            <a:prstGeom prst="rect">
              <a:avLst/>
            </a:prstGeom>
          </p:spPr>
        </p:pic>
        <p:pic>
          <p:nvPicPr>
            <p:cNvPr id="6" name="Picture 5"/>
            <p:cNvPicPr>
              <a:picLocks noChangeAspect="1"/>
            </p:cNvPicPr>
            <p:nvPr/>
          </p:nvPicPr>
          <p:blipFill>
            <a:blip r:embed="rId3"/>
            <a:stretch>
              <a:fillRect/>
            </a:stretch>
          </p:blipFill>
          <p:spPr>
            <a:xfrm>
              <a:off x="1288370" y="3139664"/>
              <a:ext cx="7992590" cy="3581900"/>
            </a:xfrm>
            <a:prstGeom prst="rect">
              <a:avLst/>
            </a:prstGeom>
          </p:spPr>
        </p:pic>
      </p:grpSp>
    </p:spTree>
    <p:extLst>
      <p:ext uri="{BB962C8B-B14F-4D97-AF65-F5344CB8AC3E}">
        <p14:creationId xmlns:p14="http://schemas.microsoft.com/office/powerpoint/2010/main" val="12571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lang="en-US" b="1" dirty="0"/>
              <a:t>State of the Practice in Analytics</a:t>
            </a:r>
            <a:endParaRPr lang="en-US" dirty="0"/>
          </a:p>
        </p:txBody>
      </p:sp>
      <p:sp>
        <p:nvSpPr>
          <p:cNvPr id="3" name="Content Placeholder 2"/>
          <p:cNvSpPr>
            <a:spLocks noGrp="1"/>
          </p:cNvSpPr>
          <p:nvPr>
            <p:ph idx="1"/>
          </p:nvPr>
        </p:nvSpPr>
        <p:spPr/>
        <p:txBody>
          <a:bodyPr/>
          <a:lstStyle/>
          <a:p>
            <a:r>
              <a:rPr lang="en-US" dirty="0"/>
              <a:t>Business problems provide many opportunities for organizations to become more analytical and data driven, as shown in Table 1-2</a:t>
            </a:r>
          </a:p>
        </p:txBody>
      </p:sp>
      <p:pic>
        <p:nvPicPr>
          <p:cNvPr id="4" name="Picture 3"/>
          <p:cNvPicPr>
            <a:picLocks noChangeAspect="1"/>
          </p:cNvPicPr>
          <p:nvPr/>
        </p:nvPicPr>
        <p:blipFill>
          <a:blip r:embed="rId3"/>
          <a:stretch>
            <a:fillRect/>
          </a:stretch>
        </p:blipFill>
        <p:spPr>
          <a:xfrm>
            <a:off x="1104900" y="2455188"/>
            <a:ext cx="9471085" cy="3967297"/>
          </a:xfrm>
          <a:prstGeom prst="rect">
            <a:avLst/>
          </a:prstGeom>
        </p:spPr>
      </p:pic>
    </p:spTree>
    <p:extLst>
      <p:ext uri="{BB962C8B-B14F-4D97-AF65-F5344CB8AC3E}">
        <p14:creationId xmlns:p14="http://schemas.microsoft.com/office/powerpoint/2010/main" val="199282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a:t>
            </a:r>
            <a:r>
              <a:rPr lang="en-US" dirty="0"/>
              <a:t> </a:t>
            </a:r>
            <a:r>
              <a:rPr lang="en-US" b="1" dirty="0"/>
              <a:t>BI versus Data Science - </a:t>
            </a:r>
            <a:r>
              <a:rPr lang="en-US" dirty="0"/>
              <a:t>What is BI</a:t>
            </a:r>
            <a:r>
              <a:rPr lang="en-US" b="1" dirty="0"/>
              <a:t>?</a:t>
            </a:r>
            <a:endParaRPr lang="en-US" dirty="0"/>
          </a:p>
        </p:txBody>
      </p:sp>
      <p:sp>
        <p:nvSpPr>
          <p:cNvPr id="3" name="Content Placeholder 2"/>
          <p:cNvSpPr>
            <a:spLocks noGrp="1"/>
          </p:cNvSpPr>
          <p:nvPr>
            <p:ph idx="1"/>
          </p:nvPr>
        </p:nvSpPr>
        <p:spPr>
          <a:xfrm>
            <a:off x="690831" y="1462178"/>
            <a:ext cx="11265379" cy="4572000"/>
          </a:xfrm>
        </p:spPr>
        <p:txBody>
          <a:bodyPr>
            <a:noAutofit/>
          </a:bodyPr>
          <a:lstStyle/>
          <a:p>
            <a:r>
              <a:rPr lang="en-US" dirty="0"/>
              <a:t>Several ways to compare these groups of analytical techniques</a:t>
            </a:r>
          </a:p>
          <a:p>
            <a:r>
              <a:rPr lang="en-US" dirty="0"/>
              <a:t>BI tends to provide reports, dashboards, and queries on business questions (closed-ended and explain current or past behavioral) for the current period or in the past</a:t>
            </a:r>
          </a:p>
          <a:p>
            <a:r>
              <a:rPr lang="en-US" dirty="0"/>
              <a:t>BI systems used to answer questions related to quarter-to-date revenue, progress toward quarterly targets, and understand how much of a given product was sold in a prior quarter or year</a:t>
            </a:r>
          </a:p>
          <a:p>
            <a:r>
              <a:rPr lang="en-US" dirty="0"/>
              <a:t>BI provides hindsight and some insight and generally answers questions related to “when” and “where” events occurred</a:t>
            </a:r>
          </a:p>
          <a:p>
            <a:r>
              <a:rPr lang="en-US" dirty="0"/>
              <a:t>BI problems tend to require highly structured data organized in rows and columns for accurate reporting</a:t>
            </a:r>
          </a:p>
        </p:txBody>
      </p:sp>
    </p:spTree>
    <p:extLst>
      <p:ext uri="{BB962C8B-B14F-4D97-AF65-F5344CB8AC3E}">
        <p14:creationId xmlns:p14="http://schemas.microsoft.com/office/powerpoint/2010/main" val="327212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a:t>
            </a:r>
            <a:r>
              <a:rPr lang="en-US" b="1" dirty="0"/>
              <a:t>BI versus Data Science - </a:t>
            </a:r>
            <a:r>
              <a:rPr lang="en-US" dirty="0"/>
              <a:t>What is Data Science?</a:t>
            </a:r>
          </a:p>
        </p:txBody>
      </p:sp>
      <p:sp>
        <p:nvSpPr>
          <p:cNvPr id="3" name="Content Placeholder 2"/>
          <p:cNvSpPr>
            <a:spLocks noGrp="1"/>
          </p:cNvSpPr>
          <p:nvPr>
            <p:ph idx="1"/>
          </p:nvPr>
        </p:nvSpPr>
        <p:spPr/>
        <p:txBody>
          <a:bodyPr>
            <a:normAutofit/>
          </a:bodyPr>
          <a:lstStyle/>
          <a:p>
            <a:r>
              <a:rPr lang="en-US" sz="2800" dirty="0"/>
              <a:t>Use disaggregated data in a more forward-looking, exploratory way, focusing on analyzing the present and enabling informed decisions about the future.</a:t>
            </a:r>
          </a:p>
          <a:p>
            <a:r>
              <a:rPr lang="en-US" sz="2800" dirty="0"/>
              <a:t>Be more exploratory in nature and may use scenario optimization to deal with more open-ended questions, focusing on questions related to “how” and “why” events occur.</a:t>
            </a:r>
          </a:p>
          <a:p>
            <a:r>
              <a:rPr lang="en-US" sz="2800" dirty="0"/>
              <a:t>Data Science projects tend to use many types of data sources, including large or unconventional datasets</a:t>
            </a:r>
          </a:p>
        </p:txBody>
      </p:sp>
    </p:spTree>
    <p:extLst>
      <p:ext uri="{BB962C8B-B14F-4D97-AF65-F5344CB8AC3E}">
        <p14:creationId xmlns:p14="http://schemas.microsoft.com/office/powerpoint/2010/main" val="401652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 BI versus Data Science - Summary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23766" y="1467464"/>
            <a:ext cx="6986250" cy="5134310"/>
          </a:xfrm>
          <a:prstGeom prst="rect">
            <a:avLst/>
          </a:prstGeom>
        </p:spPr>
      </p:pic>
    </p:spTree>
    <p:extLst>
      <p:ext uri="{BB962C8B-B14F-4D97-AF65-F5344CB8AC3E}">
        <p14:creationId xmlns:p14="http://schemas.microsoft.com/office/powerpoint/2010/main" val="223604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2.2 Analytical Architecture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104900" y="1600200"/>
            <a:ext cx="9360310" cy="4572000"/>
          </a:xfrm>
          <a:prstGeom prst="rect">
            <a:avLst/>
          </a:prstGeom>
        </p:spPr>
      </p:pic>
      <p:sp>
        <p:nvSpPr>
          <p:cNvPr id="5" name="TextBox 4"/>
          <p:cNvSpPr txBox="1"/>
          <p:nvPr/>
        </p:nvSpPr>
        <p:spPr>
          <a:xfrm>
            <a:off x="4468761" y="6414572"/>
            <a:ext cx="4348178" cy="369332"/>
          </a:xfrm>
          <a:prstGeom prst="rect">
            <a:avLst/>
          </a:prstGeom>
          <a:noFill/>
        </p:spPr>
        <p:txBody>
          <a:bodyPr wrap="none" rtlCol="0">
            <a:spAutoFit/>
          </a:bodyPr>
          <a:lstStyle/>
          <a:p>
            <a:r>
              <a:rPr lang="en-US" b="1" dirty="0"/>
              <a:t>FIGURE 1-9 </a:t>
            </a:r>
            <a:r>
              <a:rPr lang="en-US" i="1" dirty="0"/>
              <a:t>Typical analytic architecture</a:t>
            </a:r>
            <a:endParaRPr lang="en-US" dirty="0"/>
          </a:p>
        </p:txBody>
      </p:sp>
    </p:spTree>
    <p:extLst>
      <p:ext uri="{BB962C8B-B14F-4D97-AF65-F5344CB8AC3E}">
        <p14:creationId xmlns:p14="http://schemas.microsoft.com/office/powerpoint/2010/main" val="4226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Drivers of Big Data</a:t>
            </a:r>
            <a:endParaRPr lang="en-US" dirty="0"/>
          </a:p>
        </p:txBody>
      </p:sp>
      <p:sp>
        <p:nvSpPr>
          <p:cNvPr id="3" name="Content Placeholder 2"/>
          <p:cNvSpPr>
            <a:spLocks noGrp="1"/>
          </p:cNvSpPr>
          <p:nvPr>
            <p:ph idx="1"/>
          </p:nvPr>
        </p:nvSpPr>
        <p:spPr>
          <a:xfrm>
            <a:off x="1104900" y="1600200"/>
            <a:ext cx="3437603" cy="4572000"/>
          </a:xfrm>
        </p:spPr>
        <p:txBody>
          <a:bodyPr/>
          <a:lstStyle/>
          <a:p>
            <a:r>
              <a:rPr lang="en-US" dirty="0"/>
              <a:t>Data now comes from multiple sources:</a:t>
            </a:r>
          </a:p>
          <a:p>
            <a:pPr lvl="1"/>
            <a:r>
              <a:rPr lang="en-US" dirty="0"/>
              <a:t>Medical information</a:t>
            </a:r>
          </a:p>
          <a:p>
            <a:pPr lvl="1"/>
            <a:r>
              <a:rPr lang="en-US" dirty="0"/>
              <a:t>Photos and video</a:t>
            </a:r>
          </a:p>
          <a:p>
            <a:pPr lvl="1"/>
            <a:r>
              <a:rPr lang="en-US" dirty="0"/>
              <a:t>Video surveillance</a:t>
            </a:r>
          </a:p>
          <a:p>
            <a:pPr lvl="1"/>
            <a:r>
              <a:rPr lang="en-US" dirty="0"/>
              <a:t>Mobile devices</a:t>
            </a:r>
          </a:p>
          <a:p>
            <a:pPr lvl="1"/>
            <a:r>
              <a:rPr lang="en-US" dirty="0"/>
              <a:t>Smart devices</a:t>
            </a:r>
          </a:p>
          <a:p>
            <a:pPr lvl="1"/>
            <a:r>
              <a:rPr lang="en-US" dirty="0"/>
              <a:t>Nontraditional IT devices</a:t>
            </a:r>
          </a:p>
          <a:p>
            <a:pPr lvl="1"/>
            <a:endParaRPr lang="en-US" dirty="0"/>
          </a:p>
        </p:txBody>
      </p:sp>
      <p:pic>
        <p:nvPicPr>
          <p:cNvPr id="4" name="Picture 3"/>
          <p:cNvPicPr>
            <a:picLocks noChangeAspect="1"/>
          </p:cNvPicPr>
          <p:nvPr/>
        </p:nvPicPr>
        <p:blipFill>
          <a:blip r:embed="rId2"/>
          <a:stretch>
            <a:fillRect/>
          </a:stretch>
        </p:blipFill>
        <p:spPr>
          <a:xfrm>
            <a:off x="5043949" y="1588836"/>
            <a:ext cx="6695127" cy="4583364"/>
          </a:xfrm>
          <a:prstGeom prst="rect">
            <a:avLst/>
          </a:prstGeom>
        </p:spPr>
      </p:pic>
      <p:sp>
        <p:nvSpPr>
          <p:cNvPr id="5" name="TextBox 4"/>
          <p:cNvSpPr txBox="1"/>
          <p:nvPr/>
        </p:nvSpPr>
        <p:spPr>
          <a:xfrm>
            <a:off x="5416815" y="6218542"/>
            <a:ext cx="6468437" cy="369332"/>
          </a:xfrm>
          <a:prstGeom prst="rect">
            <a:avLst/>
          </a:prstGeom>
          <a:noFill/>
        </p:spPr>
        <p:txBody>
          <a:bodyPr wrap="none" rtlCol="0">
            <a:spAutoFit/>
          </a:bodyPr>
          <a:lstStyle/>
          <a:p>
            <a:r>
              <a:rPr lang="en-US" b="1" dirty="0"/>
              <a:t>FIGURE 1-10 </a:t>
            </a:r>
            <a:r>
              <a:rPr lang="en-US" i="1" dirty="0"/>
              <a:t>Data evolution and the rise of Big Data sources</a:t>
            </a:r>
            <a:endParaRPr lang="en-US" dirty="0"/>
          </a:p>
        </p:txBody>
      </p:sp>
    </p:spTree>
    <p:extLst>
      <p:ext uri="{BB962C8B-B14F-4D97-AF65-F5344CB8AC3E}">
        <p14:creationId xmlns:p14="http://schemas.microsoft.com/office/powerpoint/2010/main" val="309873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9256782" cy="1096962"/>
          </a:xfrm>
        </p:spPr>
        <p:txBody>
          <a:bodyPr/>
          <a:lstStyle/>
          <a:p>
            <a:r>
              <a:rPr lang="en-US" b="1" dirty="0"/>
              <a:t>2.4 Emerging Big Data Ecosystem and a New Approach to Analytics</a:t>
            </a:r>
            <a:endParaRPr lang="en-US" dirty="0"/>
          </a:p>
        </p:txBody>
      </p:sp>
      <p:sp>
        <p:nvSpPr>
          <p:cNvPr id="3" name="Content Placeholder 2"/>
          <p:cNvSpPr>
            <a:spLocks noGrp="1"/>
          </p:cNvSpPr>
          <p:nvPr>
            <p:ph idx="1"/>
          </p:nvPr>
        </p:nvSpPr>
        <p:spPr>
          <a:xfrm>
            <a:off x="1104900" y="1600200"/>
            <a:ext cx="3113139" cy="4572000"/>
          </a:xfrm>
        </p:spPr>
        <p:txBody>
          <a:bodyPr>
            <a:noAutofit/>
          </a:bodyPr>
          <a:lstStyle/>
          <a:p>
            <a:r>
              <a:rPr lang="en-US" sz="2800" dirty="0"/>
              <a:t>New ecosystem takes shape, there are four main groups of players within this interconnected web</a:t>
            </a:r>
          </a:p>
          <a:p>
            <a:pPr lvl="1"/>
            <a:r>
              <a:rPr lang="en-US" sz="2400" dirty="0"/>
              <a:t>Data devices</a:t>
            </a:r>
          </a:p>
          <a:p>
            <a:pPr lvl="1"/>
            <a:r>
              <a:rPr lang="en-US" sz="2400" dirty="0"/>
              <a:t>Data collectors</a:t>
            </a:r>
          </a:p>
          <a:p>
            <a:pPr lvl="1"/>
            <a:r>
              <a:rPr lang="en-US" sz="2400" dirty="0"/>
              <a:t>Data aggregators</a:t>
            </a:r>
          </a:p>
          <a:p>
            <a:pPr lvl="1"/>
            <a:r>
              <a:rPr lang="en-US" sz="2400" dirty="0"/>
              <a:t>Data users and buyers</a:t>
            </a:r>
          </a:p>
          <a:p>
            <a:pPr lvl="1"/>
            <a:endParaRPr lang="en-US" sz="2400" dirty="0"/>
          </a:p>
        </p:txBody>
      </p:sp>
      <p:pic>
        <p:nvPicPr>
          <p:cNvPr id="4" name="Picture 3"/>
          <p:cNvPicPr>
            <a:picLocks noChangeAspect="1"/>
          </p:cNvPicPr>
          <p:nvPr/>
        </p:nvPicPr>
        <p:blipFill>
          <a:blip r:embed="rId3"/>
          <a:stretch>
            <a:fillRect/>
          </a:stretch>
        </p:blipFill>
        <p:spPr>
          <a:xfrm>
            <a:off x="4218039" y="1472864"/>
            <a:ext cx="7693453" cy="4826672"/>
          </a:xfrm>
          <a:prstGeom prst="rect">
            <a:avLst/>
          </a:prstGeom>
        </p:spPr>
      </p:pic>
      <p:sp>
        <p:nvSpPr>
          <p:cNvPr id="5" name="TextBox 4"/>
          <p:cNvSpPr txBox="1"/>
          <p:nvPr/>
        </p:nvSpPr>
        <p:spPr>
          <a:xfrm>
            <a:off x="4763729" y="6331007"/>
            <a:ext cx="4737259" cy="369332"/>
          </a:xfrm>
          <a:prstGeom prst="rect">
            <a:avLst/>
          </a:prstGeom>
          <a:noFill/>
        </p:spPr>
        <p:txBody>
          <a:bodyPr wrap="none" rtlCol="0">
            <a:spAutoFit/>
          </a:bodyPr>
          <a:lstStyle/>
          <a:p>
            <a:r>
              <a:rPr lang="en-US" b="1" dirty="0"/>
              <a:t>FIGURE 1-11 </a:t>
            </a:r>
            <a:r>
              <a:rPr lang="en-US" i="1" dirty="0"/>
              <a:t>Emerging Big Data ecosystem</a:t>
            </a:r>
            <a:endParaRPr lang="en-US" dirty="0"/>
          </a:p>
        </p:txBody>
      </p:sp>
    </p:spTree>
    <p:extLst>
      <p:ext uri="{BB962C8B-B14F-4D97-AF65-F5344CB8AC3E}">
        <p14:creationId xmlns:p14="http://schemas.microsoft.com/office/powerpoint/2010/main" val="233841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b="1" dirty="0"/>
              <a:t>Key Roles for the New Big Data Ecosystem (1)</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296737" y="1423220"/>
            <a:ext cx="6722325" cy="4925960"/>
          </a:xfrm>
          <a:prstGeom prst="rect">
            <a:avLst/>
          </a:prstGeom>
        </p:spPr>
      </p:pic>
      <p:sp>
        <p:nvSpPr>
          <p:cNvPr id="5" name="TextBox 4"/>
          <p:cNvSpPr txBox="1"/>
          <p:nvPr/>
        </p:nvSpPr>
        <p:spPr>
          <a:xfrm>
            <a:off x="8981768" y="2580968"/>
            <a:ext cx="2448232" cy="923330"/>
          </a:xfrm>
          <a:prstGeom prst="rect">
            <a:avLst/>
          </a:prstGeom>
          <a:noFill/>
        </p:spPr>
        <p:txBody>
          <a:bodyPr wrap="square" rtlCol="0">
            <a:spAutoFit/>
          </a:bodyPr>
          <a:lstStyle/>
          <a:p>
            <a:r>
              <a:rPr lang="en-US" b="1" dirty="0"/>
              <a:t>FIGURE 1-12 </a:t>
            </a:r>
            <a:r>
              <a:rPr lang="en-US" i="1" dirty="0"/>
              <a:t>Key roles of the new Big Data ecosystem</a:t>
            </a:r>
            <a:endParaRPr lang="en-US" dirty="0"/>
          </a:p>
        </p:txBody>
      </p:sp>
    </p:spTree>
    <p:extLst>
      <p:ext uri="{BB962C8B-B14F-4D97-AF65-F5344CB8AC3E}">
        <p14:creationId xmlns:p14="http://schemas.microsoft.com/office/powerpoint/2010/main" val="166687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5816-480F-4562-A0B0-67911686C9B4}"/>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AE2D34A0-3683-4DDE-9682-58E4F15C353A}"/>
              </a:ext>
            </a:extLst>
          </p:cNvPr>
          <p:cNvSpPr>
            <a:spLocks noGrp="1"/>
          </p:cNvSpPr>
          <p:nvPr>
            <p:ph idx="1"/>
          </p:nvPr>
        </p:nvSpPr>
        <p:spPr/>
        <p:txBody>
          <a:bodyPr/>
          <a:lstStyle/>
          <a:p>
            <a:pPr marL="0" indent="0">
              <a:buNone/>
            </a:pPr>
            <a:r>
              <a:rPr lang="en-US" b="1" dirty="0"/>
              <a:t>After studying this chapter, the student should be able to understand the key concepts:</a:t>
            </a:r>
          </a:p>
          <a:p>
            <a:r>
              <a:rPr lang="en-US" dirty="0"/>
              <a:t>Clarify what is meant by Big Data?</a:t>
            </a:r>
          </a:p>
          <a:p>
            <a:r>
              <a:rPr lang="en-US" dirty="0"/>
              <a:t>Why advanced analytics are needed?</a:t>
            </a:r>
          </a:p>
          <a:p>
            <a:r>
              <a:rPr lang="en-US" dirty="0"/>
              <a:t>How Data Science differs from Business Intelligence (BI)?</a:t>
            </a:r>
          </a:p>
          <a:p>
            <a:r>
              <a:rPr lang="en-US" dirty="0"/>
              <a:t>What new roles are needed for the new Big Data ecosystem?</a:t>
            </a:r>
          </a:p>
        </p:txBody>
      </p:sp>
    </p:spTree>
    <p:extLst>
      <p:ext uri="{BB962C8B-B14F-4D97-AF65-F5344CB8AC3E}">
        <p14:creationId xmlns:p14="http://schemas.microsoft.com/office/powerpoint/2010/main" val="257673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b="1" dirty="0"/>
              <a:t>Key Roles for the New Big Data Ecosystem (2)</a:t>
            </a:r>
            <a:endParaRPr lang="en-US" dirty="0"/>
          </a:p>
        </p:txBody>
      </p:sp>
      <p:sp>
        <p:nvSpPr>
          <p:cNvPr id="3" name="Content Placeholder 2"/>
          <p:cNvSpPr>
            <a:spLocks noGrp="1"/>
          </p:cNvSpPr>
          <p:nvPr>
            <p:ph idx="1"/>
          </p:nvPr>
        </p:nvSpPr>
        <p:spPr/>
        <p:txBody>
          <a:bodyPr/>
          <a:lstStyle/>
          <a:p>
            <a:r>
              <a:rPr lang="en-US" dirty="0"/>
              <a:t>Three recurring sets of activities for data scientists</a:t>
            </a:r>
          </a:p>
          <a:p>
            <a:pPr lvl="1"/>
            <a:r>
              <a:rPr lang="en-US" dirty="0"/>
              <a:t>Reframe business challenges as analytics challenges</a:t>
            </a:r>
          </a:p>
          <a:p>
            <a:pPr lvl="1"/>
            <a:r>
              <a:rPr lang="en-US" dirty="0"/>
              <a:t>Design, implement, and deploy statistical models and data mining techniques on Big Data</a:t>
            </a:r>
          </a:p>
          <a:p>
            <a:pPr lvl="1"/>
            <a:r>
              <a:rPr lang="en-US" dirty="0"/>
              <a:t>Develop insights that lead to actionable recommendations</a:t>
            </a:r>
          </a:p>
          <a:p>
            <a:r>
              <a:rPr lang="en-US" dirty="0"/>
              <a:t>Required main skills for data scientists</a:t>
            </a:r>
          </a:p>
          <a:p>
            <a:pPr lvl="1"/>
            <a:r>
              <a:rPr lang="en-US" dirty="0"/>
              <a:t>Quantitative skill</a:t>
            </a:r>
          </a:p>
          <a:p>
            <a:pPr lvl="1"/>
            <a:r>
              <a:rPr lang="en-US" dirty="0"/>
              <a:t>Technical aptitude</a:t>
            </a:r>
          </a:p>
          <a:p>
            <a:pPr lvl="1"/>
            <a:r>
              <a:rPr lang="en-US" dirty="0"/>
              <a:t>Skeptical mind-set and critical thinking</a:t>
            </a:r>
          </a:p>
          <a:p>
            <a:pPr lvl="1"/>
            <a:r>
              <a:rPr lang="en-US" dirty="0"/>
              <a:t>Curious and creative</a:t>
            </a:r>
          </a:p>
          <a:p>
            <a:pPr lvl="1"/>
            <a:r>
              <a:rPr lang="en-US" dirty="0"/>
              <a:t>Communicative and collaborative:</a:t>
            </a:r>
          </a:p>
        </p:txBody>
      </p:sp>
      <p:pic>
        <p:nvPicPr>
          <p:cNvPr id="4" name="Picture 3"/>
          <p:cNvPicPr>
            <a:picLocks noChangeAspect="1"/>
          </p:cNvPicPr>
          <p:nvPr/>
        </p:nvPicPr>
        <p:blipFill>
          <a:blip r:embed="rId2"/>
          <a:stretch>
            <a:fillRect/>
          </a:stretch>
        </p:blipFill>
        <p:spPr>
          <a:xfrm>
            <a:off x="8391832" y="3141406"/>
            <a:ext cx="3447027" cy="3030794"/>
          </a:xfrm>
          <a:prstGeom prst="rect">
            <a:avLst/>
          </a:prstGeom>
        </p:spPr>
      </p:pic>
      <p:sp>
        <p:nvSpPr>
          <p:cNvPr id="5" name="TextBox 4"/>
          <p:cNvSpPr txBox="1"/>
          <p:nvPr/>
        </p:nvSpPr>
        <p:spPr>
          <a:xfrm>
            <a:off x="7731345" y="6414572"/>
            <a:ext cx="4237057" cy="369332"/>
          </a:xfrm>
          <a:prstGeom prst="rect">
            <a:avLst/>
          </a:prstGeom>
          <a:noFill/>
        </p:spPr>
        <p:txBody>
          <a:bodyPr wrap="none" rtlCol="0">
            <a:spAutoFit/>
          </a:bodyPr>
          <a:lstStyle/>
          <a:p>
            <a:r>
              <a:rPr lang="en-US" b="1" dirty="0"/>
              <a:t>FIGURE 1-13 </a:t>
            </a:r>
            <a:r>
              <a:rPr lang="en-US" i="1" dirty="0"/>
              <a:t>Profile of a Data Scientist</a:t>
            </a:r>
            <a:endParaRPr lang="en-US" dirty="0"/>
          </a:p>
        </p:txBody>
      </p:sp>
    </p:spTree>
    <p:extLst>
      <p:ext uri="{BB962C8B-B14F-4D97-AF65-F5344CB8AC3E}">
        <p14:creationId xmlns:p14="http://schemas.microsoft.com/office/powerpoint/2010/main" val="34641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b="1" dirty="0"/>
              <a:t>Examples of Big Data Analytics</a:t>
            </a:r>
            <a:endParaRPr lang="en-US" dirty="0"/>
          </a:p>
        </p:txBody>
      </p:sp>
      <p:sp>
        <p:nvSpPr>
          <p:cNvPr id="3" name="Content Placeholder 2"/>
          <p:cNvSpPr>
            <a:spLocks noGrp="1"/>
          </p:cNvSpPr>
          <p:nvPr>
            <p:ph idx="1"/>
          </p:nvPr>
        </p:nvSpPr>
        <p:spPr/>
        <p:txBody>
          <a:bodyPr>
            <a:normAutofit fontScale="92500" lnSpcReduction="20000"/>
          </a:bodyPr>
          <a:lstStyle/>
          <a:p>
            <a:r>
              <a:rPr lang="en-US" dirty="0"/>
              <a:t>An example of this is the U.S. retailer Target. Charles </a:t>
            </a:r>
            <a:r>
              <a:rPr lang="en-US" dirty="0" err="1"/>
              <a:t>Duhigg’s</a:t>
            </a:r>
            <a:r>
              <a:rPr lang="en-US" dirty="0"/>
              <a:t> book </a:t>
            </a:r>
            <a:r>
              <a:rPr lang="en-US" i="1" dirty="0"/>
              <a:t>The Power of Habit </a:t>
            </a:r>
            <a:r>
              <a:rPr lang="en-US" dirty="0"/>
              <a:t> discusses how Target used Big Data and advanced analytical methods to drive new revenue. After analyzing consumer purchasing behavior, Target’s statisticians determined that the retailer made a great deal of money from three main life-event situations.</a:t>
            </a:r>
          </a:p>
          <a:p>
            <a:pPr lvl="1"/>
            <a:r>
              <a:rPr lang="en-US" dirty="0"/>
              <a:t>Marriage, when people tend to buy many new products</a:t>
            </a:r>
          </a:p>
          <a:p>
            <a:pPr lvl="1"/>
            <a:r>
              <a:rPr lang="en-US" dirty="0"/>
              <a:t>Divorce, when people buy new products and change their spending habits</a:t>
            </a:r>
          </a:p>
          <a:p>
            <a:pPr lvl="1"/>
            <a:r>
              <a:rPr lang="en-US" dirty="0"/>
              <a:t>Pregnancy, when people have many new things to buy and have an urgency to buy them</a:t>
            </a:r>
          </a:p>
          <a:p>
            <a:r>
              <a:rPr lang="en-US" dirty="0"/>
              <a:t>Hadoop represents another example of Big Data innovation on the IT infrastructure. Apache Hadoop is an open source framework that allows companies to process vast amounts of information in a highly parallelized way</a:t>
            </a:r>
          </a:p>
          <a:p>
            <a:r>
              <a:rPr lang="en-US" dirty="0"/>
              <a:t>Social media e.g. LinkedIn (250 million user accounts) represents a tremendous opportunity to leverage social and professional interactions to derive new insights</a:t>
            </a:r>
          </a:p>
        </p:txBody>
      </p:sp>
    </p:spTree>
    <p:extLst>
      <p:ext uri="{BB962C8B-B14F-4D97-AF65-F5344CB8AC3E}">
        <p14:creationId xmlns:p14="http://schemas.microsoft.com/office/powerpoint/2010/main" val="120417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Big Data comes from myriad sources, including social media, sensors, the Internet of Things, video surveillance, and many sources of data</a:t>
            </a:r>
          </a:p>
          <a:p>
            <a:r>
              <a:rPr lang="en-US" dirty="0"/>
              <a:t>Organizations evolve their processes and see the opportunities from Big Data. Move beyond traditional BI activities, such as using data to populate reports and dashboards, and move toward Data Science- driven projects that attempt to answer more open-ended and complex questions.</a:t>
            </a:r>
          </a:p>
          <a:p>
            <a:r>
              <a:rPr lang="en-US" dirty="0"/>
              <a:t>Big Data presents requires new data architectures, including analytic sandboxes, new ways of working, and people with new skill sets</a:t>
            </a:r>
          </a:p>
          <a:p>
            <a:r>
              <a:rPr lang="en-US" dirty="0"/>
              <a:t>Need to build Data Science team. Growing talent gap that makes finding and hiring data scientists in a timely manner difficult</a:t>
            </a:r>
          </a:p>
        </p:txBody>
      </p:sp>
    </p:spTree>
    <p:extLst>
      <p:ext uri="{BB962C8B-B14F-4D97-AF65-F5344CB8AC3E}">
        <p14:creationId xmlns:p14="http://schemas.microsoft.com/office/powerpoint/2010/main" val="297254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Content</a:t>
            </a:r>
          </a:p>
        </p:txBody>
      </p:sp>
      <p:sp>
        <p:nvSpPr>
          <p:cNvPr id="14" name="Content Placeholder 13"/>
          <p:cNvSpPr>
            <a:spLocks noGrp="1"/>
          </p:cNvSpPr>
          <p:nvPr>
            <p:ph idx="1"/>
          </p:nvPr>
        </p:nvSpPr>
        <p:spPr/>
        <p:txBody>
          <a:bodyPr/>
          <a:lstStyle/>
          <a:p>
            <a:pPr marL="0" indent="0">
              <a:buNone/>
            </a:pPr>
            <a:r>
              <a:rPr lang="de-DE" dirty="0"/>
              <a:t>1. </a:t>
            </a:r>
            <a:r>
              <a:rPr lang="en-US" b="1" dirty="0"/>
              <a:t>Big Data Overview</a:t>
            </a:r>
          </a:p>
          <a:p>
            <a:pPr marL="0" indent="0">
              <a:buNone/>
            </a:pPr>
            <a:r>
              <a:rPr lang="en-US" dirty="0"/>
              <a:t>2. </a:t>
            </a:r>
            <a:r>
              <a:rPr lang="en-US" b="1" dirty="0"/>
              <a:t>State of the Practice in Analytics</a:t>
            </a:r>
          </a:p>
          <a:p>
            <a:pPr marL="0" indent="0">
              <a:buNone/>
            </a:pPr>
            <a:r>
              <a:rPr lang="en-US" dirty="0"/>
              <a:t>3. </a:t>
            </a:r>
            <a:r>
              <a:rPr lang="en-US" b="1" dirty="0"/>
              <a:t>Key Roles for the New Big Data Ecosystem </a:t>
            </a:r>
          </a:p>
          <a:p>
            <a:pPr marL="0" indent="0">
              <a:buNone/>
            </a:pPr>
            <a:r>
              <a:rPr lang="en-US" dirty="0"/>
              <a:t>4. </a:t>
            </a:r>
            <a:r>
              <a:rPr lang="en-US" b="1" dirty="0"/>
              <a:t>Examples of Big Data Analytics</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Big Data Overview – Where Big Data comes?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Data created constantly, and at an ever-increasing rate. </a:t>
            </a:r>
            <a:r>
              <a:rPr lang="fr-FR" dirty="0"/>
              <a:t>Mobile phones, social media, Imaging technologies …</a:t>
            </a:r>
            <a:r>
              <a:rPr lang="en-US" dirty="0"/>
              <a:t> create new data, stored some where for some purpose. Devices and sensors automatically generate diagnostic information that needs to be stored and processed in real time.</a:t>
            </a:r>
          </a:p>
          <a:p>
            <a:r>
              <a:rPr lang="en-US" dirty="0"/>
              <a:t>Merely keeping up with this huge influx of data is difficult, more challenging in analyzing vast amount of data, especially non-conform traditional data structure</a:t>
            </a:r>
          </a:p>
          <a:p>
            <a:r>
              <a:rPr lang="en-US" dirty="0"/>
              <a:t>Challenges of data deluge present the opportunity to transform business, government, science, and everyday life</a:t>
            </a:r>
          </a:p>
          <a:p>
            <a:r>
              <a:rPr lang="en-US" dirty="0"/>
              <a:t>Several industries led the way in the ability to gather and exploit data:</a:t>
            </a:r>
          </a:p>
          <a:p>
            <a:pPr lvl="1"/>
            <a:r>
              <a:rPr lang="en-US" dirty="0"/>
              <a:t>Credit card companies</a:t>
            </a:r>
          </a:p>
          <a:p>
            <a:pPr lvl="1"/>
            <a:r>
              <a:rPr lang="en-US" dirty="0"/>
              <a:t>Mobile phone companies</a:t>
            </a:r>
          </a:p>
          <a:p>
            <a:pPr lvl="1"/>
            <a:r>
              <a:rPr lang="en-US" dirty="0"/>
              <a:t>For companies such as LinkedIn and Facebook</a:t>
            </a:r>
          </a:p>
        </p:txBody>
      </p:sp>
    </p:spTree>
    <p:extLst>
      <p:ext uri="{BB962C8B-B14F-4D97-AF65-F5344CB8AC3E}">
        <p14:creationId xmlns:p14="http://schemas.microsoft.com/office/powerpoint/2010/main" val="115016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Big Data Overview – What is Big 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Three attributes stand out as defining Big Data characteristics:</a:t>
            </a:r>
          </a:p>
          <a:p>
            <a:pPr lvl="1"/>
            <a:r>
              <a:rPr lang="en-US" dirty="0"/>
              <a:t>Huge volume of data</a:t>
            </a:r>
          </a:p>
          <a:p>
            <a:pPr lvl="1"/>
            <a:r>
              <a:rPr lang="en-US" dirty="0"/>
              <a:t>Complexity of data types and structures (variety of new data sources, formats, and structures)</a:t>
            </a:r>
          </a:p>
          <a:p>
            <a:pPr lvl="1"/>
            <a:r>
              <a:rPr lang="en-US" dirty="0"/>
              <a:t>Speed of new data creation and growth</a:t>
            </a:r>
          </a:p>
          <a:p>
            <a:r>
              <a:rPr lang="en-US" dirty="0"/>
              <a:t>Big Data is sometimes described as having 3 Vs:</a:t>
            </a:r>
          </a:p>
          <a:p>
            <a:pPr lvl="1"/>
            <a:r>
              <a:rPr lang="en-US" dirty="0"/>
              <a:t>volume,</a:t>
            </a:r>
          </a:p>
          <a:p>
            <a:pPr lvl="1"/>
            <a:r>
              <a:rPr lang="en-US" dirty="0"/>
              <a:t>variety, </a:t>
            </a:r>
          </a:p>
          <a:p>
            <a:pPr lvl="1"/>
            <a:r>
              <a:rPr lang="en-US" dirty="0"/>
              <a:t>and velocity</a:t>
            </a:r>
          </a:p>
          <a:p>
            <a:r>
              <a:rPr lang="en-US" dirty="0"/>
              <a:t>Another definition of Big Data comes from the McKinsey Global report from 2011:</a:t>
            </a:r>
          </a:p>
          <a:p>
            <a:pPr lvl="1"/>
            <a:r>
              <a:rPr lang="en-US" b="1" i="1" dirty="0"/>
              <a:t>Big Data is data whose scale, distribution, diversity, and/or timeliness require the use of new technical architectures and analytics to enable insights that unlock new sources of business value.</a:t>
            </a:r>
            <a:endParaRPr lang="en-US" dirty="0"/>
          </a:p>
        </p:txBody>
      </p:sp>
    </p:spTree>
    <p:extLst>
      <p:ext uri="{BB962C8B-B14F-4D97-AF65-F5344CB8AC3E}">
        <p14:creationId xmlns:p14="http://schemas.microsoft.com/office/powerpoint/2010/main" val="150033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42" y="76200"/>
            <a:ext cx="9296539" cy="1096962"/>
          </a:xfrm>
        </p:spPr>
        <p:txBody>
          <a:bodyPr/>
          <a:lstStyle/>
          <a:p>
            <a:r>
              <a:rPr lang="en-US" b="1" dirty="0"/>
              <a:t>1. Big Data Overview – What methods and tools used for Big data analysis?</a:t>
            </a:r>
            <a:endParaRPr lang="en-US" dirty="0"/>
          </a:p>
        </p:txBody>
      </p:sp>
      <p:sp>
        <p:nvSpPr>
          <p:cNvPr id="3" name="Content Placeholder 2"/>
          <p:cNvSpPr>
            <a:spLocks noGrp="1"/>
          </p:cNvSpPr>
          <p:nvPr>
            <p:ph idx="1"/>
          </p:nvPr>
        </p:nvSpPr>
        <p:spPr/>
        <p:txBody>
          <a:bodyPr>
            <a:normAutofit/>
          </a:bodyPr>
          <a:lstStyle/>
          <a:p>
            <a:r>
              <a:rPr lang="en-US" dirty="0"/>
              <a:t>Cannot be efficiently analyzed using only traditional databases or methods.</a:t>
            </a:r>
          </a:p>
          <a:p>
            <a:r>
              <a:rPr lang="en-US" dirty="0"/>
              <a:t>Require new tools and technologies to store, manage, and realize the benefits</a:t>
            </a:r>
          </a:p>
          <a:p>
            <a:r>
              <a:rPr lang="en-US" dirty="0"/>
              <a:t>New tools and technologies enable creation, manipulation, and management of large datasets and the storage environments</a:t>
            </a:r>
          </a:p>
          <a:p>
            <a:r>
              <a:rPr lang="en-US" dirty="0"/>
              <a:t>McKinsey’s definition of Big Data implies that organizations will need new data architectures and analytic sandboxes, new tools, new analytical methods, and an integration of multiple skills into the new role of the data scientist</a:t>
            </a:r>
          </a:p>
        </p:txBody>
      </p:sp>
    </p:spTree>
    <p:extLst>
      <p:ext uri="{BB962C8B-B14F-4D97-AF65-F5344CB8AC3E}">
        <p14:creationId xmlns:p14="http://schemas.microsoft.com/office/powerpoint/2010/main" val="90031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Big Data Overview – What’s Driving Data Deluge?</a:t>
            </a:r>
            <a:endParaRPr lang="en-US" dirty="0"/>
          </a:p>
        </p:txBody>
      </p:sp>
      <p:sp>
        <p:nvSpPr>
          <p:cNvPr id="3" name="Content Placeholder 2"/>
          <p:cNvSpPr>
            <a:spLocks noGrp="1"/>
          </p:cNvSpPr>
          <p:nvPr>
            <p:ph idx="1"/>
          </p:nvPr>
        </p:nvSpPr>
        <p:spPr/>
        <p:txBody>
          <a:bodyPr/>
          <a:lstStyle/>
          <a:p>
            <a:r>
              <a:rPr lang="en-US" dirty="0"/>
              <a:t>Several sources of the Big Data deluge. The rate of data creation is accelerating, driven by many of the items in Figure 1-1.</a:t>
            </a:r>
          </a:p>
        </p:txBody>
      </p:sp>
      <p:pic>
        <p:nvPicPr>
          <p:cNvPr id="4" name="Picture 3"/>
          <p:cNvPicPr>
            <a:picLocks noChangeAspect="1"/>
          </p:cNvPicPr>
          <p:nvPr/>
        </p:nvPicPr>
        <p:blipFill>
          <a:blip r:embed="rId2"/>
          <a:stretch>
            <a:fillRect/>
          </a:stretch>
        </p:blipFill>
        <p:spPr>
          <a:xfrm>
            <a:off x="2215108" y="2320326"/>
            <a:ext cx="7040406" cy="4224559"/>
          </a:xfrm>
          <a:prstGeom prst="rect">
            <a:avLst/>
          </a:prstGeom>
        </p:spPr>
      </p:pic>
    </p:spTree>
    <p:extLst>
      <p:ext uri="{BB962C8B-B14F-4D97-AF65-F5344CB8AC3E}">
        <p14:creationId xmlns:p14="http://schemas.microsoft.com/office/powerpoint/2010/main" val="168236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Big Data Overview - </a:t>
            </a:r>
            <a:r>
              <a:rPr lang="en-US" dirty="0"/>
              <a:t>Fastest-growing sources of Big Data?</a:t>
            </a:r>
          </a:p>
        </p:txBody>
      </p:sp>
      <p:sp>
        <p:nvSpPr>
          <p:cNvPr id="3" name="Content Placeholder 2"/>
          <p:cNvSpPr>
            <a:spLocks noGrp="1"/>
          </p:cNvSpPr>
          <p:nvPr>
            <p:ph idx="1"/>
          </p:nvPr>
        </p:nvSpPr>
        <p:spPr/>
        <p:txBody>
          <a:bodyPr>
            <a:normAutofit/>
          </a:bodyPr>
          <a:lstStyle/>
          <a:p>
            <a:r>
              <a:rPr lang="en-US" sz="3200" dirty="0"/>
              <a:t>Social media and genetic sequencing are among the fastest-growing sources of Big Data</a:t>
            </a:r>
          </a:p>
          <a:p>
            <a:pPr lvl="1"/>
            <a:r>
              <a:rPr lang="en-US" sz="2800" dirty="0"/>
              <a:t>Social media data</a:t>
            </a:r>
          </a:p>
          <a:p>
            <a:pPr lvl="2"/>
            <a:r>
              <a:rPr lang="en-US" sz="2000" dirty="0"/>
              <a:t>2012 Facebook users posted 700 status updates per second worldwide</a:t>
            </a:r>
          </a:p>
          <a:p>
            <a:pPr lvl="2"/>
            <a:r>
              <a:rPr lang="en-US" sz="2000" dirty="0"/>
              <a:t>Facebook construct social graphs to analyze users data</a:t>
            </a:r>
          </a:p>
          <a:p>
            <a:pPr lvl="1"/>
            <a:r>
              <a:rPr lang="en-US" sz="2800" dirty="0"/>
              <a:t>Genetic sequencing</a:t>
            </a:r>
          </a:p>
          <a:p>
            <a:pPr lvl="2"/>
            <a:r>
              <a:rPr lang="en-US" sz="2000" dirty="0"/>
              <a:t>Genetic sequencing and human genome mapping provide a detailed understanding of genetic makeup and lineage</a:t>
            </a:r>
          </a:p>
          <a:p>
            <a:pPr lvl="2"/>
            <a:r>
              <a:rPr lang="en-US" sz="2000" dirty="0"/>
              <a:t>Health care industry is looking toward these advances to help predict which illnesses a person is likely to get in his lifetime and take steps to avoid these maladies or reduce their impact through the use of personalized medicine and treatment</a:t>
            </a:r>
          </a:p>
        </p:txBody>
      </p:sp>
    </p:spTree>
    <p:extLst>
      <p:ext uri="{BB962C8B-B14F-4D97-AF65-F5344CB8AC3E}">
        <p14:creationId xmlns:p14="http://schemas.microsoft.com/office/powerpoint/2010/main" val="216564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1.1 Data Structures </a:t>
            </a:r>
          </a:p>
        </p:txBody>
      </p:sp>
      <p:sp>
        <p:nvSpPr>
          <p:cNvPr id="3" name="Content Placeholder 2"/>
          <p:cNvSpPr>
            <a:spLocks noGrp="1"/>
          </p:cNvSpPr>
          <p:nvPr>
            <p:ph idx="1"/>
          </p:nvPr>
        </p:nvSpPr>
        <p:spPr>
          <a:xfrm>
            <a:off x="977900" y="1612900"/>
            <a:ext cx="3492500" cy="4572000"/>
          </a:xfrm>
        </p:spPr>
        <p:txBody>
          <a:bodyPr>
            <a:normAutofit/>
          </a:bodyPr>
          <a:lstStyle/>
          <a:p>
            <a:r>
              <a:rPr lang="en-US" dirty="0"/>
              <a:t>Big data forms: structured and non-structured data </a:t>
            </a:r>
            <a:r>
              <a:rPr lang="en-US" sz="1800" dirty="0"/>
              <a:t>(financial data, text files, multimedia files, and genetic mappings)</a:t>
            </a:r>
          </a:p>
          <a:p>
            <a:r>
              <a:rPr lang="en-US" dirty="0"/>
              <a:t>Most of the Big Data is unstructured or semi-structured, requires different techniques and tools to process and analyze</a:t>
            </a:r>
          </a:p>
        </p:txBody>
      </p:sp>
      <p:pic>
        <p:nvPicPr>
          <p:cNvPr id="4" name="Picture 3"/>
          <p:cNvPicPr>
            <a:picLocks noChangeAspect="1"/>
          </p:cNvPicPr>
          <p:nvPr/>
        </p:nvPicPr>
        <p:blipFill>
          <a:blip r:embed="rId2"/>
          <a:stretch>
            <a:fillRect/>
          </a:stretch>
        </p:blipFill>
        <p:spPr>
          <a:xfrm>
            <a:off x="4660900" y="1612900"/>
            <a:ext cx="7001910" cy="4483100"/>
          </a:xfrm>
          <a:prstGeom prst="rect">
            <a:avLst/>
          </a:prstGeom>
        </p:spPr>
      </p:pic>
    </p:spTree>
    <p:extLst>
      <p:ext uri="{BB962C8B-B14F-4D97-AF65-F5344CB8AC3E}">
        <p14:creationId xmlns:p14="http://schemas.microsoft.com/office/powerpoint/2010/main" val="10252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DBB83-77C1-4099-A0AA-289882E745E2}">
  <ds:schemaRefs>
    <ds:schemaRef ds:uri="http://schemas.microsoft.com/office/2006/documentManagement/types"/>
    <ds:schemaRef ds:uri="4873beb7-5857-4685-be1f-d57550cc96cc"/>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9362</TotalTime>
  <Words>2303</Words>
  <Application>Microsoft Office PowerPoint</Application>
  <PresentationFormat>Widescreen</PresentationFormat>
  <Paragraphs>136</Paragraphs>
  <Slides>22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Courier New</vt:lpstr>
      <vt:lpstr>Euphemia</vt:lpstr>
      <vt:lpstr>Plantagenet Cherokee</vt:lpstr>
      <vt:lpstr>Wingdings</vt:lpstr>
      <vt:lpstr>Academic Literature 16x9</vt:lpstr>
      <vt:lpstr>INTRODUCTION TO BIG DATA ANALYTICS</vt:lpstr>
      <vt:lpstr>Objectives</vt:lpstr>
      <vt:lpstr>Content</vt:lpstr>
      <vt:lpstr>1. Big Data Overview – Where Big Data comes?</vt:lpstr>
      <vt:lpstr>1. Big Data Overview – What is Big data?</vt:lpstr>
      <vt:lpstr>1. Big Data Overview – What methods and tools used for Big data analysis?</vt:lpstr>
      <vt:lpstr>1. Big Data Overview – What’s Driving Data Deluge?</vt:lpstr>
      <vt:lpstr>1. Big Data Overview - Fastest-growing sources of Big Data?</vt:lpstr>
      <vt:lpstr>1.1 Data Structures </vt:lpstr>
      <vt:lpstr>1.1 Data Structures – Data types</vt:lpstr>
      <vt:lpstr>1.2 Analyst Perspective on Data Repositories</vt:lpstr>
      <vt:lpstr>2. State of the Practice in Analytics</vt:lpstr>
      <vt:lpstr>2.1 BI versus Data Science - What is BI?</vt:lpstr>
      <vt:lpstr>2.1 BI versus Data Science - What is Data Science?</vt:lpstr>
      <vt:lpstr>2.1 BI versus Data Science - Summary</vt:lpstr>
      <vt:lpstr>2.2 Analytical Architecture</vt:lpstr>
      <vt:lpstr>2.3 Drivers of Big Data</vt:lpstr>
      <vt:lpstr>2.4 Emerging Big Data Ecosystem and a New Approach to Analytics</vt:lpstr>
      <vt:lpstr>3. Key Roles for the New Big Data Ecosystem (1)</vt:lpstr>
      <vt:lpstr>3. Key Roles for the New Big Data Ecosystem (2)</vt:lpstr>
      <vt:lpstr>4. Examples of Big Data Analytics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Pham Ngoc Ha (FU HN)</dc:creator>
  <cp:lastModifiedBy>Chu Dinh Phu 2 (FE Ban NCPT)</cp:lastModifiedBy>
  <cp:revision>234</cp:revision>
  <dcterms:created xsi:type="dcterms:W3CDTF">2021-08-24T09:33:39Z</dcterms:created>
  <dcterms:modified xsi:type="dcterms:W3CDTF">2023-09-21T08:22:30Z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